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492" r:id="rId3"/>
    <p:sldId id="515" r:id="rId4"/>
    <p:sldId id="578" r:id="rId5"/>
    <p:sldId id="583" r:id="rId6"/>
    <p:sldId id="640" r:id="rId7"/>
    <p:sldId id="641" r:id="rId8"/>
    <p:sldId id="642" r:id="rId9"/>
    <p:sldId id="646" r:id="rId10"/>
    <p:sldId id="647" r:id="rId11"/>
    <p:sldId id="643" r:id="rId12"/>
    <p:sldId id="648" r:id="rId13"/>
    <p:sldId id="655" r:id="rId14"/>
    <p:sldId id="653" r:id="rId15"/>
    <p:sldId id="654" r:id="rId16"/>
    <p:sldId id="709" r:id="rId17"/>
    <p:sldId id="649" r:id="rId18"/>
    <p:sldId id="650" r:id="rId19"/>
    <p:sldId id="651" r:id="rId20"/>
    <p:sldId id="652" r:id="rId21"/>
    <p:sldId id="659" r:id="rId22"/>
    <p:sldId id="656" r:id="rId23"/>
    <p:sldId id="657" r:id="rId24"/>
    <p:sldId id="664" r:id="rId25"/>
    <p:sldId id="668" r:id="rId26"/>
    <p:sldId id="669" r:id="rId27"/>
    <p:sldId id="660" r:id="rId28"/>
    <p:sldId id="661" r:id="rId29"/>
    <p:sldId id="698" r:id="rId30"/>
    <p:sldId id="699" r:id="rId31"/>
    <p:sldId id="700" r:id="rId32"/>
    <p:sldId id="703" r:id="rId33"/>
    <p:sldId id="702" r:id="rId34"/>
    <p:sldId id="704" r:id="rId35"/>
    <p:sldId id="705" r:id="rId36"/>
    <p:sldId id="701" r:id="rId37"/>
    <p:sldId id="708" r:id="rId38"/>
    <p:sldId id="716" r:id="rId39"/>
    <p:sldId id="706" r:id="rId40"/>
    <p:sldId id="707" r:id="rId41"/>
    <p:sldId id="710" r:id="rId42"/>
    <p:sldId id="715" r:id="rId43"/>
    <p:sldId id="711" r:id="rId44"/>
    <p:sldId id="714" r:id="rId45"/>
    <p:sldId id="717" r:id="rId46"/>
    <p:sldId id="712" r:id="rId47"/>
    <p:sldId id="718" r:id="rId48"/>
    <p:sldId id="719" r:id="rId49"/>
    <p:sldId id="697" r:id="rId5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5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10/9/2015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10 – File I/O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8470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on concepts from: http://mcsp.wartburg.edu/zelle/python/ppics2/code/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to solve the problem of printing out our height using quotes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5'4“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print('I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5\'4"')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8" name="Rounded Rectangle 17"/>
          <p:cNvSpPr/>
          <p:nvPr/>
        </p:nvSpPr>
        <p:spPr>
          <a:xfrm flipH="1">
            <a:off x="5361852" y="3075671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flipH="1">
            <a:off x="4895929" y="409979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 flipH="1">
            <a:off x="4895928" y="512392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flipH="1">
            <a:off x="5596128" y="5130023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92238" y="2964221"/>
            <a:ext cx="2420113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double quotes (using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for the string)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240" y="3988349"/>
            <a:ext cx="242011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single quotes (using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for the string)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2240" y="5130023"/>
            <a:ext cx="2420112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both single and double quotes (works for both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99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Escape 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1819145"/>
              </p:ext>
            </p:extLst>
          </p:nvPr>
        </p:nvGraphicFramePr>
        <p:xfrm>
          <a:off x="457200" y="2177352"/>
          <a:ext cx="8229600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/>
                <a:gridCol w="546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Escape Sequence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Purpose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single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</a:t>
                      </a:r>
                      <a:r>
                        <a:rPr lang="en-US" sz="2800" baseline="0" dirty="0" smtClean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backslash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tab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new line (“enter”)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"""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	Allows multiple lines of text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30096" y="5805552"/>
            <a:ext cx="7412736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 is not really an escape sequence, but is useful for printing quotes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69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tabby_cat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tI'm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tabbed in."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tabby_cat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I'm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tabbed 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persian_cat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"I'm split\non a line."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persian_cat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I'm split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on a line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backslash_cat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"I'm \\ a \\ cat."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backslash_cat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I'm \ a \ 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11607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1607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1606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5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I'll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 a list: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Catnip\n\t* Grass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I'll do a list: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Catnip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Grass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</p:spTree>
    <p:extLst>
      <p:ext uri="{BB962C8B-B14F-4D97-AF65-F5344CB8AC3E}">
        <p14:creationId xmlns:p14="http://schemas.microsoft.com/office/powerpoint/2010/main" val="222776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I'll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 a list: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Catnip\n\t* Grass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I'll do a list: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Catnip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Grass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3104" y="3217769"/>
            <a:ext cx="341376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using triple quotes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), the times you hit “enter” inside the string will print as newlines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2582318" y="1934847"/>
            <a:ext cx="274320" cy="27432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flipH="1">
            <a:off x="2861030" y="2266485"/>
            <a:ext cx="274320" cy="27432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flipH="1">
            <a:off x="2570287" y="2587735"/>
            <a:ext cx="274320" cy="274320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flipH="1">
            <a:off x="2326217" y="2943125"/>
            <a:ext cx="274320" cy="27432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flipH="1">
            <a:off x="3819737" y="3257069"/>
            <a:ext cx="274320" cy="27432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 flipH="1">
            <a:off x="560832" y="4159277"/>
            <a:ext cx="274320" cy="27432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 flipH="1">
            <a:off x="2921397" y="4454339"/>
            <a:ext cx="274320" cy="27432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 flipH="1">
            <a:off x="3429823" y="4743256"/>
            <a:ext cx="274320" cy="274320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 flipH="1">
            <a:off x="3188801" y="5070019"/>
            <a:ext cx="274320" cy="27432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 flipH="1">
            <a:off x="2881183" y="5689958"/>
            <a:ext cx="274320" cy="27432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I'll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 a list: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t* Catnip\n\t* Grass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fat_cat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I'll do a list: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 food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Fishies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Catnip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* Grass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1840" y="2680505"/>
            <a:ext cx="224965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puts in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14400" y="2911338"/>
            <a:ext cx="2377440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87824" y="3298931"/>
            <a:ext cx="25542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>
                <a:cs typeface="Courier New" panose="02070309020205020404" pitchFamily="49" charset="0"/>
              </a:rPr>
              <a:t> adds a newline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310384" y="3529764"/>
            <a:ext cx="2377440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9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 smtClean="0"/>
              <a:t>How Python Handles 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 smtClean="0"/>
              <a:t>Escape </a:t>
            </a:r>
            <a:r>
              <a:rPr lang="en-US" dirty="0"/>
              <a:t>sequences look like two characters to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Python treats them as a </a:t>
            </a:r>
            <a:r>
              <a:rPr lang="en-US" u="sng" dirty="0" smtClean="0"/>
              <a:t>single</a:t>
            </a:r>
            <a:r>
              <a:rPr lang="en-US" dirty="0" smtClean="0"/>
              <a:t> character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example1 = "dog\n"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example2 = "\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53317"/>
              </p:ext>
            </p:extLst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31420"/>
              </p:ext>
            </p:extLst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24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</a:t>
            </a:r>
            <a:r>
              <a:rPr lang="en-US" dirty="0" err="1" smtClean="0"/>
              <a:t>Input/Output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0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are pretty simple for input/output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01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could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i="1" dirty="0" smtClean="0"/>
              <a:t>File </a:t>
            </a:r>
            <a:r>
              <a:rPr lang="en-US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9056" y="6519446"/>
            <a:ext cx="6605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n-lt"/>
              </a:rPr>
              <a:t>https://www.codecademy.com/courses/python-intermediate-en-OGNHh/0/1</a:t>
            </a:r>
          </a:p>
        </p:txBody>
      </p:sp>
    </p:spTree>
    <p:extLst>
      <p:ext uri="{BB962C8B-B14F-4D97-AF65-F5344CB8AC3E}">
        <p14:creationId xmlns:p14="http://schemas.microsoft.com/office/powerpoint/2010/main" val="32752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Syntax</a:t>
            </a:r>
          </a:p>
          <a:p>
            <a:pPr lvl="1"/>
            <a:r>
              <a:rPr lang="en-US" dirty="0" smtClean="0"/>
              <a:t>Using them for interactive loops</a:t>
            </a:r>
          </a:p>
          <a:p>
            <a:r>
              <a:rPr lang="en-US" dirty="0" smtClean="0"/>
              <a:t>Two </a:t>
            </a:r>
            <a:r>
              <a:rPr lang="en-US" dirty="0"/>
              <a:t>different ways to mutate a list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</a:p>
          <a:p>
            <a:r>
              <a:rPr lang="en-US" dirty="0" smtClean="0"/>
              <a:t>Nested loops</a:t>
            </a:r>
          </a:p>
          <a:p>
            <a:r>
              <a:rPr lang="en-US" dirty="0" smtClean="0"/>
              <a:t>Two-dimensional lists (lists of lists)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“Read” in a file using a word processor</a:t>
            </a:r>
          </a:p>
          <a:p>
            <a:pPr lvl="1"/>
            <a:r>
              <a:rPr lang="en-US" sz="3200" dirty="0"/>
              <a:t>File opened</a:t>
            </a:r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76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“Write”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38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program object</a:t>
            </a:r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file object</a:t>
            </a:r>
          </a:p>
          <a:p>
            <a:pPr lvl="2"/>
            <a:r>
              <a:rPr lang="en-US" sz="2800" dirty="0" smtClean="0"/>
              <a:t>Reading from or writing to the file object</a:t>
            </a:r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32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Syntax: Opening a File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8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"numbers.dat"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"roster.txt"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32816" y="2062588"/>
            <a:ext cx="8278368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open(FILE_NAME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ACCESS_MODE][, BUFFERING])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2499360" y="2016966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32816" y="2062588"/>
            <a:ext cx="8278368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open(FILE_NAME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ACCESS_MODE][, BUFFERING])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4169664" y="2016966"/>
            <a:ext cx="2365248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8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BUFFERING</a:t>
            </a:r>
            <a:r>
              <a:rPr lang="en-US" dirty="0" smtClean="0"/>
              <a:t> 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an integer that specifies to desired buffer size for the file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 </a:t>
            </a:r>
            <a:r>
              <a:rPr lang="en-US" dirty="0" smtClean="0"/>
              <a:t> (</a:t>
            </a:r>
            <a:r>
              <a:rPr lang="en-US" dirty="0" err="1" smtClean="0"/>
              <a:t>unbuffered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dirty="0" smtClean="0"/>
              <a:t> (line buffered)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&gt;1</a:t>
            </a:r>
            <a:r>
              <a:rPr lang="en-US" dirty="0" smtClean="0"/>
              <a:t> (buffer of approximately that size in bytes)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32816" y="2062588"/>
            <a:ext cx="8278368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open(FILE_NAME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ACCESS_MODE][, BUFFERING])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6437376" y="2016966"/>
            <a:ext cx="2273808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28944" y="4152371"/>
            <a:ext cx="255422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we won’t be using buffering much (if at all) in this class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39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open("scores.txt")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open("old_stats.dat")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open("stats.dat", "w")</a:t>
            </a:r>
          </a:p>
          <a:p>
            <a:r>
              <a:rPr lang="en-US" dirty="0" smtClean="0"/>
              <a:t>We </a:t>
            </a:r>
            <a:r>
              <a:rPr lang="en-US" dirty="0"/>
              <a:t>will ignore the </a:t>
            </a:r>
            <a:r>
              <a:rPr lang="en-US" dirty="0" smtClean="0"/>
              <a:t>optional buffering argument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656838" y="5067696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</a:t>
            </a:r>
            <a:r>
              <a:rPr lang="nb-NO" altLang="en-US" sz="2000" dirty="0">
                <a:latin typeface="Courier New" panose="02070309020205020404" pitchFamily="49" charset="0"/>
              </a:rPr>
              <a:t>8.1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7.6 3.2 3.2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6326" y="5298528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1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Processing: Reading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("myStuff.txt")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the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2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2800" dirty="0" smtClean="0"/>
              <a:t> is a variable of type</a:t>
            </a:r>
            <a:r>
              <a:rPr lang="en-US" sz="2800" dirty="0"/>
              <a:t> file object</a:t>
            </a:r>
            <a:r>
              <a:rPr lang="en-US" sz="2800" dirty="0" smtClean="0"/>
              <a:t> </a:t>
            </a:r>
            <a:endParaRPr lang="en-US" sz="3200" dirty="0"/>
          </a:p>
          <a:p>
            <a:r>
              <a:rPr lang="en-US" dirty="0" smtClean="0"/>
              <a:t>Once the file is open,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3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42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Susan 12.5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4.0 11.6 6.5 2.7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12\n789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02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Susan 12.5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4.0 11.6 6.5 2.7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12\n789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" y="4786690"/>
            <a:ext cx="413308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being printed, instead of the text starting on a new 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 flipV="1">
            <a:off x="1553166" y="4441602"/>
            <a:ext cx="586530" cy="3450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139696" y="4087128"/>
            <a:ext cx="1099987" cy="6995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139696" y="3710820"/>
            <a:ext cx="3307500" cy="10758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5447196" y="328738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3239683" y="3663695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1062858" y="401816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935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Susan 12.5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4.0 11.6 6.5 2.7 12\n'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8192" y="1969968"/>
            <a:ext cx="2596896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there’s actually an easier way to do this… can you guess what it is?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99376" y="3588396"/>
            <a:ext cx="176784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(we’ll show you soon)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147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Susan 12.5 8.1 7.6 3.2\n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4.0 11.6 6.5 2.7 12\n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itchFamily="49" charset="0"/>
              </a:rPr>
              <a:t>123 </a:t>
            </a:r>
            <a:r>
              <a:rPr lang="nb-NO" altLang="en-US" sz="2000" dirty="0">
                <a:latin typeface="Courier New" pitchFamily="49" charset="0"/>
              </a:rPr>
              <a:t>Susan 12.5 8.1 7.6 </a:t>
            </a:r>
            <a:r>
              <a:rPr lang="nb-NO" altLang="en-US" sz="2000" dirty="0" smtClean="0">
                <a:latin typeface="Courier New" pitchFamily="49" charset="0"/>
              </a:rPr>
              <a:t>3.2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456 Brad 4.0 11.6 6.5 2.7 </a:t>
            </a:r>
            <a:r>
              <a:rPr lang="nb-NO" altLang="en-US" sz="2000" dirty="0" smtClean="0">
                <a:latin typeface="Courier New" pitchFamily="49" charset="0"/>
              </a:rPr>
              <a:t>12</a:t>
            </a:r>
            <a:endParaRPr lang="nb-NO" altLang="en-US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>
                <a:latin typeface="Courier New" pitchFamily="49" charset="0"/>
              </a:rPr>
              <a:t>789 Jenn 8.0 8.0 8.0 8.0 </a:t>
            </a:r>
            <a:r>
              <a:rPr lang="nb-NO" altLang="en-US" sz="2000" dirty="0" smtClean="0">
                <a:latin typeface="Courier New" pitchFamily="49" charset="0"/>
              </a:rPr>
              <a:t>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209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to Read in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Remember,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are great for iterating</a:t>
            </a:r>
          </a:p>
          <a:p>
            <a:pPr lvl="3"/>
            <a:endParaRPr lang="en-US" dirty="0"/>
          </a:p>
          <a:p>
            <a:r>
              <a:rPr lang="en-US" dirty="0" smtClean="0"/>
              <a:t>With a list,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element of the list (in order)</a:t>
            </a:r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number generated by the range (in order)</a:t>
            </a:r>
          </a:p>
          <a:p>
            <a:r>
              <a:rPr lang="en-US" dirty="0" smtClean="0"/>
              <a:t>And with a file,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line of the file (in order)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574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826364"/>
            <a:ext cx="8717280" cy="1143000"/>
          </a:xfrm>
        </p:spPr>
        <p:txBody>
          <a:bodyPr/>
          <a:lstStyle/>
          <a:p>
            <a:r>
              <a:rPr lang="en-US" sz="4000" dirty="0" smtClean="0"/>
              <a:t>A Better Way to Read One Line at a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Instead of reading them manually, use a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to iterate through the file line by line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info: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Susan 12.5 8.1 7.6 3.2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4.0 11.6 6.5 2.7 12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789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4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826364"/>
            <a:ext cx="8717280" cy="1143000"/>
          </a:xfrm>
        </p:spPr>
        <p:txBody>
          <a:bodyPr/>
          <a:lstStyle/>
          <a:p>
            <a:r>
              <a:rPr lang="en-US" sz="4000" dirty="0" smtClean="0"/>
              <a:t>A Better Way to Read One Line at a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Instead of reading them manually, use a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to iterate through the file line by line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info: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Susan 12.5 8.1 7.6 3.2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4.0 11.6 6.5 2.7 12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789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14288" y="3640927"/>
            <a:ext cx="2816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why are there all these empty lines???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5309616" y="4056426"/>
            <a:ext cx="804672" cy="22102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5212080" y="4056426"/>
            <a:ext cx="902208" cy="162504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1"/>
          </p:cNvCxnSpPr>
          <p:nvPr/>
        </p:nvCxnSpPr>
        <p:spPr>
          <a:xfrm flipH="1">
            <a:off x="5035296" y="4056426"/>
            <a:ext cx="1078992" cy="93010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67856" y="4543985"/>
            <a:ext cx="2566416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now that we’re calling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2400" dirty="0" smtClean="0">
                <a:cs typeface="Courier New" panose="02070309020205020404" pitchFamily="49" charset="0"/>
              </a:rPr>
              <a:t>,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 is printing out as a new 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9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Whitespace is any “blank” character, that represents space between other characters</a:t>
            </a:r>
          </a:p>
          <a:p>
            <a:r>
              <a:rPr lang="en-US" dirty="0" smtClean="0"/>
              <a:t>For example: tabs, newlines, and spaces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When we read in a file, we can get whitespace</a:t>
            </a:r>
          </a:p>
          <a:p>
            <a:pPr lvl="1"/>
            <a:r>
              <a:rPr lang="en-US" sz="3200" dirty="0" smtClean="0"/>
              <a:t>Sometimes, we don’t want to keep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3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sz="3600" dirty="0"/>
              <a:t>To </a:t>
            </a:r>
            <a:r>
              <a:rPr lang="en-US" sz="3600" dirty="0" smtClean="0"/>
              <a:t>learn about escape sequences</a:t>
            </a:r>
          </a:p>
          <a:p>
            <a:pPr lvl="1"/>
            <a:r>
              <a:rPr lang="en-US" sz="3200" dirty="0" smtClean="0"/>
              <a:t>Why we need them</a:t>
            </a:r>
          </a:p>
          <a:p>
            <a:pPr lvl="1"/>
            <a:r>
              <a:rPr lang="en-US" sz="3200" dirty="0" smtClean="0"/>
              <a:t>How to use them</a:t>
            </a:r>
            <a:endParaRPr lang="en-US" sz="3200" dirty="0"/>
          </a:p>
          <a:p>
            <a:r>
              <a:rPr lang="en-US" sz="3600" dirty="0"/>
              <a:t>To be able </a:t>
            </a:r>
            <a:r>
              <a:rPr lang="en-US" sz="3600" dirty="0" smtClean="0"/>
              <a:t>to</a:t>
            </a:r>
          </a:p>
          <a:p>
            <a:pPr lvl="1"/>
            <a:r>
              <a:rPr lang="en-US" sz="3200" dirty="0"/>
              <a:t>O</a:t>
            </a:r>
            <a:r>
              <a:rPr lang="en-US" sz="3200" dirty="0" smtClean="0"/>
              <a:t>pen </a:t>
            </a:r>
            <a:r>
              <a:rPr lang="en-US" sz="3200" dirty="0"/>
              <a:t>a </a:t>
            </a:r>
            <a:r>
              <a:rPr lang="en-US" sz="3200" dirty="0" smtClean="0"/>
              <a:t>file</a:t>
            </a:r>
          </a:p>
          <a:p>
            <a:pPr lvl="1"/>
            <a:r>
              <a:rPr lang="en-US" sz="3200" dirty="0" smtClean="0"/>
              <a:t>Read </a:t>
            </a:r>
            <a:r>
              <a:rPr lang="en-US" sz="3200" dirty="0"/>
              <a:t>in its </a:t>
            </a:r>
            <a:r>
              <a:rPr lang="en-US" sz="3200" dirty="0" smtClean="0"/>
              <a:t>data</a:t>
            </a:r>
          </a:p>
          <a:p>
            <a:pPr lvl="1"/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35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 smtClean="0"/>
              <a:t>Removing the Newline from 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To remove the escaped newline sequence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/>
              <a:t>) from a string we read in, we can use slicing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909420"/>
              </p:ext>
            </p:extLst>
          </p:nvPr>
        </p:nvGraphicFramePr>
        <p:xfrm>
          <a:off x="5038424" y="4152886"/>
          <a:ext cx="3989752" cy="18706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64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76790" y="5920939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4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/>
              <a:t>Removing the Newline from the 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To remove the escaped newline sequence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/>
              <a:t>) from a string we read in, we can use slicing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690620"/>
              </p:ext>
            </p:extLst>
          </p:nvPr>
        </p:nvGraphicFramePr>
        <p:xfrm>
          <a:off x="5038424" y="4152886"/>
          <a:ext cx="3989752" cy="18706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64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76790" y="5920939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" y="4288827"/>
            <a:ext cx="243230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don’t remove anything from the beginning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>
          <a:xfrm flipV="1">
            <a:off x="3011424" y="3840480"/>
            <a:ext cx="1219200" cy="104851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50720" y="5608052"/>
            <a:ext cx="2816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just remove the very last character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1" idx="0"/>
          </p:cNvCxnSpPr>
          <p:nvPr/>
        </p:nvCxnSpPr>
        <p:spPr>
          <a:xfrm flipV="1">
            <a:off x="3358896" y="3840480"/>
            <a:ext cx="1213104" cy="17675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82"/>
          <p:cNvGrpSpPr>
            <a:grpSpLocks/>
          </p:cNvGrpSpPr>
          <p:nvPr/>
        </p:nvGrpSpPr>
        <p:grpSpPr bwMode="auto">
          <a:xfrm>
            <a:off x="5038424" y="3547872"/>
            <a:ext cx="3518814" cy="605014"/>
            <a:chOff x="7696108" y="4572000"/>
            <a:chExt cx="500747" cy="91440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9" name="Rectangle 8"/>
          <p:cNvSpPr/>
          <p:nvPr/>
        </p:nvSpPr>
        <p:spPr>
          <a:xfrm>
            <a:off x="8040624" y="4288827"/>
            <a:ext cx="1005840" cy="1840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4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0978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br>
              <a:rPr lang="en-US" dirty="0" smtClean="0"/>
            </a:br>
            <a:r>
              <a:rPr lang="en-US" u="sng" dirty="0" smtClean="0"/>
              <a:t>start and end</a:t>
            </a:r>
            <a:r>
              <a:rPr lang="en-US" dirty="0" smtClean="0"/>
              <a:t> of a string, we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918489"/>
              </p:ext>
            </p:extLst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5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0978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br>
              <a:rPr lang="en-US" dirty="0" smtClean="0"/>
            </a:br>
            <a:r>
              <a:rPr lang="en-US" u="sng" dirty="0" smtClean="0"/>
              <a:t>start and end</a:t>
            </a:r>
            <a:r>
              <a:rPr lang="en-US" dirty="0" smtClean="0"/>
              <a:t> of a string, we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988772"/>
              </p:ext>
            </p:extLst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010656" y="3547871"/>
            <a:ext cx="2676144" cy="1504800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0978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br>
              <a:rPr lang="en-US" dirty="0" smtClean="0"/>
            </a:br>
            <a:r>
              <a:rPr lang="en-US" u="sng" dirty="0" smtClean="0"/>
              <a:t>start and end</a:t>
            </a:r>
            <a:r>
              <a:rPr lang="en-US" dirty="0" smtClean="0"/>
              <a:t> of a string, we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25287"/>
              </p:ext>
            </p:extLst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 smtClean="0">
                <a:cs typeface="Courier New" panose="02070309020205020404" pitchFamily="49" charset="0"/>
              </a:rPr>
              <a:t>does </a:t>
            </a:r>
            <a:r>
              <a:rPr lang="en-US" sz="2400" u="sng" dirty="0" smtClean="0"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010656" y="3547871"/>
            <a:ext cx="2676144" cy="1504800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0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Miscellaneous (and Exercises!)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a Filename from a 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putting the filename straight in the code, we can ask the user for the filename</a:t>
            </a:r>
          </a:p>
          <a:p>
            <a:r>
              <a:rPr lang="en-US" sz="2800" dirty="0" smtClean="0"/>
              <a:t>Save their response in a variable, and call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sz="2800" dirty="0" smtClean="0"/>
              <a:t> function with it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886712" y="3941080"/>
            <a:ext cx="5370576" cy="258532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printfile.py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   Prints a file to the screen.</a:t>
            </a:r>
          </a:p>
          <a:p>
            <a:pPr eaLnBrk="1" hangingPunct="1">
              <a:lnSpc>
                <a:spcPct val="90000"/>
              </a:lnSpc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filename: "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'r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data =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infile.read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print(data)</a:t>
            </a:r>
          </a:p>
          <a:p>
            <a:pPr eaLnBrk="1" hangingPunct="1">
              <a:lnSpc>
                <a:spcPct val="90000"/>
              </a:lnSpc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5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Jabberwocky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Write a program that goes through a file and reports the longest line in the file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93292" y="5345722"/>
            <a:ext cx="6757416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&gt;&gt;&gt;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longest.py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longest line = 42 characters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the jaws that bite, the claws that catch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,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93292" y="3422673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022180"/>
            <a:ext cx="2386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Input File: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945612"/>
            <a:ext cx="2092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Output: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638341" y="3022180"/>
            <a:ext cx="2152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caroll.txt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input = open(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"carroll.txt"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longest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line in input: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longest = 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"Longest line ="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print(longest)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3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3979" cy="4156799"/>
          </a:xfrm>
        </p:spPr>
        <p:txBody>
          <a:bodyPr/>
          <a:lstStyle/>
          <a:p>
            <a:r>
              <a:rPr lang="en-US" dirty="0" smtClean="0"/>
              <a:t>(Pre) Lab 5 has been released on Blackboard</a:t>
            </a:r>
          </a:p>
          <a:p>
            <a:pPr lvl="1"/>
            <a:r>
              <a:rPr lang="en-US" dirty="0" smtClean="0"/>
              <a:t>Future ones will be available the weekend prior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4 is out</a:t>
            </a:r>
          </a:p>
          <a:p>
            <a:pPr lvl="1"/>
            <a:r>
              <a:rPr lang="en-US" dirty="0" smtClean="0"/>
              <a:t>Due by Tuesday (Oct 6th)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1 re-grade and re-submit petitions must be made to your TA before Friday @ 3 PM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59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“Misbehaving”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times when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function </a:t>
            </a:r>
            <a:r>
              <a:rPr lang="en-US" dirty="0"/>
              <a:t>doesn’t </a:t>
            </a:r>
            <a:r>
              <a:rPr lang="en-US" dirty="0" smtClean="0"/>
              <a:t>output </a:t>
            </a:r>
            <a:r>
              <a:rPr lang="en-US" dirty="0"/>
              <a:t>exactly what we </a:t>
            </a:r>
            <a:r>
              <a:rPr lang="en-US" dirty="0" smtClean="0"/>
              <a:t>want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 feet, 4 inches")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 feet, 4 inches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5'4"")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print("I am 5'4"")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^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29056" y="6519446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</p:spTree>
    <p:extLst>
      <p:ext uri="{BB962C8B-B14F-4D97-AF65-F5344CB8AC3E}">
        <p14:creationId xmlns:p14="http://schemas.microsoft.com/office/powerpoint/2010/main" val="59777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Python has special keywords…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etc.</a:t>
            </a:r>
          </a:p>
          <a:p>
            <a:endParaRPr lang="en-US" dirty="0" smtClean="0"/>
          </a:p>
          <a:p>
            <a:r>
              <a:rPr lang="en-US" dirty="0" smtClean="0"/>
              <a:t>It also has special characters</a:t>
            </a:r>
          </a:p>
          <a:p>
            <a:pPr lvl="1"/>
            <a:r>
              <a:rPr lang="en-US" dirty="0" smtClean="0"/>
              <a:t>single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), double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16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Backslash: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backslash character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is used to “</a:t>
            </a:r>
            <a:r>
              <a:rPr lang="en-US" i="1" dirty="0" smtClean="0"/>
              <a:t>escape</a:t>
            </a:r>
            <a:r>
              <a:rPr lang="en-US" dirty="0" smtClean="0"/>
              <a:t>” a special character in Python</a:t>
            </a:r>
          </a:p>
          <a:p>
            <a:pPr lvl="1"/>
            <a:r>
              <a:rPr lang="en-US" sz="3200" dirty="0" smtClean="0"/>
              <a:t>Tells Python not to treat it as special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backslash character goes </a:t>
            </a:r>
            <a:r>
              <a:rPr lang="en-US" u="sng" dirty="0" smtClean="0"/>
              <a:t>in front</a:t>
            </a:r>
            <a:r>
              <a:rPr lang="en-US" dirty="0" smtClean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5'4"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69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to solve the problem of printing out our height using quotes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print('I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5\'4"')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60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20518</TotalTime>
  <Words>2159</Words>
  <Application>Microsoft Office PowerPoint</Application>
  <PresentationFormat>On-screen Show (4:3)</PresentationFormat>
  <Paragraphs>531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CMSC201  Computer Science I for Majors  Lecture 10 – File I/O</vt:lpstr>
      <vt:lpstr>Last Class We Covered</vt:lpstr>
      <vt:lpstr>Any Questions from Last Time?</vt:lpstr>
      <vt:lpstr>Today’s Objectives</vt:lpstr>
      <vt:lpstr>Escape Sequences</vt:lpstr>
      <vt:lpstr>“Misbehaving” print() Function</vt:lpstr>
      <vt:lpstr>Special Characters</vt:lpstr>
      <vt:lpstr>Backslash: Escape Sequences</vt:lpstr>
      <vt:lpstr>Using Escape Sequences</vt:lpstr>
      <vt:lpstr>Using Escape Sequences</vt:lpstr>
      <vt:lpstr>Common Escape Sequences</vt:lpstr>
      <vt:lpstr>Escape Sequences Example</vt:lpstr>
      <vt:lpstr>Escape Sequences Example</vt:lpstr>
      <vt:lpstr>Escape Sequences Example</vt:lpstr>
      <vt:lpstr>Escape Sequences Example</vt:lpstr>
      <vt:lpstr>How Python Handles Escape Sequences</vt:lpstr>
      <vt:lpstr>File Input/Output</vt:lpstr>
      <vt:lpstr>Why Use Files?</vt:lpstr>
      <vt:lpstr>What is File I/O?</vt:lpstr>
      <vt:lpstr>File I/O Example Usage</vt:lpstr>
      <vt:lpstr>File I/O Example Usage</vt:lpstr>
      <vt:lpstr>File Processing</vt:lpstr>
      <vt:lpstr>Syntax: Opening a File</vt:lpstr>
      <vt:lpstr>Syntax for open() Function</vt:lpstr>
      <vt:lpstr>Syntax for open() Function</vt:lpstr>
      <vt:lpstr>Syntax for open() Function</vt:lpstr>
      <vt:lpstr>Examples of Using open()</vt:lpstr>
      <vt:lpstr>File Processing: Reading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for Loops to Read in Files</vt:lpstr>
      <vt:lpstr>A Better Way to Read One Line at a Time</vt:lpstr>
      <vt:lpstr>A Better Way to Read One Line at a Time</vt:lpstr>
      <vt:lpstr>Whitespace</vt:lpstr>
      <vt:lpstr>Whitespace</vt:lpstr>
      <vt:lpstr>Removing the Newline from the End</vt:lpstr>
      <vt:lpstr>Removing the Newline from the End</vt:lpstr>
      <vt:lpstr>Removing Whitespace</vt:lpstr>
      <vt:lpstr>Removing Whitespace</vt:lpstr>
      <vt:lpstr>Removing Whitespace</vt:lpstr>
      <vt:lpstr>Miscellaneous (and Exercises!)</vt:lpstr>
      <vt:lpstr>Getting a Filename from a User</vt:lpstr>
      <vt:lpstr>Exercise: Jabberwocky</vt:lpstr>
      <vt:lpstr>Jabberwocky Solution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311</cp:revision>
  <dcterms:created xsi:type="dcterms:W3CDTF">2014-05-05T14:25:42Z</dcterms:created>
  <dcterms:modified xsi:type="dcterms:W3CDTF">2015-10-10T03:39:46Z</dcterms:modified>
</cp:coreProperties>
</file>